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6"/>
  </p:notesMasterIdLst>
  <p:handoutMasterIdLst>
    <p:handoutMasterId r:id="rId57"/>
  </p:handoutMasterIdLst>
  <p:sldIdLst>
    <p:sldId id="1176" r:id="rId2"/>
    <p:sldId id="1177" r:id="rId3"/>
    <p:sldId id="1178" r:id="rId4"/>
    <p:sldId id="1131" r:id="rId5"/>
    <p:sldId id="1132" r:id="rId6"/>
    <p:sldId id="1133" r:id="rId7"/>
    <p:sldId id="1134" r:id="rId8"/>
    <p:sldId id="1135" r:id="rId9"/>
    <p:sldId id="1136" r:id="rId10"/>
    <p:sldId id="1137" r:id="rId11"/>
    <p:sldId id="1138" r:id="rId12"/>
    <p:sldId id="1139" r:id="rId13"/>
    <p:sldId id="1140" r:id="rId14"/>
    <p:sldId id="1141" r:id="rId15"/>
    <p:sldId id="1142" r:id="rId16"/>
    <p:sldId id="1143" r:id="rId17"/>
    <p:sldId id="1144" r:id="rId18"/>
    <p:sldId id="1145" r:id="rId19"/>
    <p:sldId id="1146" r:id="rId20"/>
    <p:sldId id="1147" r:id="rId21"/>
    <p:sldId id="1148" r:id="rId22"/>
    <p:sldId id="1149" r:id="rId23"/>
    <p:sldId id="1150" r:id="rId24"/>
    <p:sldId id="1151" r:id="rId25"/>
    <p:sldId id="1152" r:id="rId26"/>
    <p:sldId id="1153" r:id="rId27"/>
    <p:sldId id="1154" r:id="rId28"/>
    <p:sldId id="1155" r:id="rId29"/>
    <p:sldId id="1156" r:id="rId30"/>
    <p:sldId id="1157" r:id="rId31"/>
    <p:sldId id="1158" r:id="rId32"/>
    <p:sldId id="1159" r:id="rId33"/>
    <p:sldId id="1160" r:id="rId34"/>
    <p:sldId id="1161" r:id="rId35"/>
    <p:sldId id="1162" r:id="rId36"/>
    <p:sldId id="1163" r:id="rId37"/>
    <p:sldId id="1164" r:id="rId38"/>
    <p:sldId id="1165" r:id="rId39"/>
    <p:sldId id="1166" r:id="rId40"/>
    <p:sldId id="1167" r:id="rId41"/>
    <p:sldId id="1168" r:id="rId42"/>
    <p:sldId id="1169" r:id="rId43"/>
    <p:sldId id="1170" r:id="rId44"/>
    <p:sldId id="1171" r:id="rId45"/>
    <p:sldId id="1172" r:id="rId46"/>
    <p:sldId id="1173" r:id="rId47"/>
    <p:sldId id="1174" r:id="rId48"/>
    <p:sldId id="1175" r:id="rId49"/>
    <p:sldId id="1127" r:id="rId50"/>
    <p:sldId id="528" r:id="rId51"/>
    <p:sldId id="1179" r:id="rId52"/>
    <p:sldId id="1180" r:id="rId53"/>
    <p:sldId id="1129" r:id="rId54"/>
    <p:sldId id="11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1176"/>
            <p14:sldId id="1177"/>
            <p14:sldId id="1178"/>
          </p14:sldIdLst>
        </p14:section>
        <p14:section name="Data Definition and Datatypes" id="{4C2182BE-4B88-4D56-9DB6-E01540733B09}">
          <p14:sldIdLst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5"/>
          </p14:sldIdLst>
        </p14:section>
        <p14:section name="Conclusion" id="{10E03AB1-9AA8-4E86-9A64-D741901E50A2}">
          <p14:sldIdLst>
            <p14:sldId id="1127"/>
            <p14:sldId id="528"/>
            <p14:sldId id="1179"/>
            <p14:sldId id="1180"/>
            <p14:sldId id="1129"/>
            <p14:sldId id="11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2D2D77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 autoAdjust="0"/>
    <p:restoredTop sz="94140" autoAdjust="0"/>
  </p:normalViewPr>
  <p:slideViewPr>
    <p:cSldViewPr snapToGrid="0" showGuides="1">
      <p:cViewPr varScale="1">
        <p:scale>
          <a:sx n="82" d="100"/>
          <a:sy n="82" d="100"/>
        </p:scale>
        <p:origin x="571" y="77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14.1.2019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14-Jan-19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0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8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7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2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9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2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086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730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5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90714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1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1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3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799" r:id="rId16"/>
    <p:sldLayoutId id="2147483800" r:id="rId17"/>
    <p:sldLayoutId id="214748392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ssms" TargetMode="External"/><Relationship Id="rId2" Type="http://schemas.openxmlformats.org/officeDocument/2006/relationships/hyperlink" Target="http://aka.ms/sqlserver2017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hyperlink" Target="https://www.softwaregroup.com/" TargetMode="External"/><Relationship Id="rId18" Type="http://schemas.openxmlformats.org/officeDocument/2006/relationships/image" Target="../media/image90.png"/><Relationship Id="rId26" Type="http://schemas.openxmlformats.org/officeDocument/2006/relationships/image" Target="../media/image92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www.postbank.bg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7.png"/><Relationship Id="rId17" Type="http://schemas.openxmlformats.org/officeDocument/2006/relationships/hyperlink" Target="http://www.xs-software.com/" TargetMode="External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hyperlink" Target="https://netpeak.bg/" TargetMode="External"/><Relationship Id="rId24" Type="http://schemas.openxmlformats.org/officeDocument/2006/relationships/image" Target="../media/image3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www.telenor.bg/" TargetMode="External"/><Relationship Id="rId23" Type="http://schemas.openxmlformats.org/officeDocument/2006/relationships/hyperlink" Target="https://www.superhosting.bg/" TargetMode="External"/><Relationship Id="rId10" Type="http://schemas.openxmlformats.org/officeDocument/2006/relationships/image" Target="../media/image87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s://aeternity.com/" TargetMode="External"/><Relationship Id="rId14" Type="http://schemas.openxmlformats.org/officeDocument/2006/relationships/image" Target="../media/image88.png"/><Relationship Id="rId22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3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6.gi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859" y="1390226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How do RDBMS work? Managing DBs using IDEs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859" y="298399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pic>
        <p:nvPicPr>
          <p:cNvPr id="12290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52FF2604-C568-4D2F-97DB-BF234573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893" y="1767314"/>
            <a:ext cx="4009432" cy="37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6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467533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Clients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3291426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91426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4734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4734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4734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6933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4734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6933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2833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8133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5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8" y="2727955"/>
            <a:ext cx="2531150" cy="25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Express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Edition from Microsoft</a:t>
            </a:r>
          </a:p>
          <a:p>
            <a:endParaRPr lang="en-US" sz="3200" dirty="0"/>
          </a:p>
          <a:p>
            <a:r>
              <a:rPr lang="en-US" sz="3200" dirty="0"/>
              <a:t>Download SQL Server </a:t>
            </a:r>
            <a:r>
              <a:rPr lang="en-US" sz="3200" b="1" dirty="0">
                <a:solidFill>
                  <a:schemeClr val="bg1"/>
                </a:solidFill>
              </a:rPr>
              <a:t>Management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Studio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separately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498036" y="1967582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http://aka.ms/sqlserver2017</a:t>
            </a:r>
            <a:endParaRPr lang="en-US" sz="2800" b="1" noProof="1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E8279-8978-43DA-A6D8-EB1EE60D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036" y="3194717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http://aka.ms/ssms</a:t>
            </a:r>
            <a:endParaRPr lang="en-US" sz="2800" b="1" noProof="1">
              <a:solidFill>
                <a:srgbClr val="FBEEDC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A5589C9-8CEE-4CF9-8B7F-961360A1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41" y="395879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 ÐµÐ·ÑÐ»ÑÐ°Ñ Ñ Ð¸Ð·Ð¾Ð±ÑÐ°Ð¶ÐµÐ½Ð¸Ðµ Ð·Ð° sql server express png">
            <a:extLst>
              <a:ext uri="{FF2B5EF4-FFF2-40B4-BE49-F238E27FC236}">
                <a16:creationId xmlns:a16="http://schemas.microsoft.com/office/drawing/2014/main" id="{ABA81264-79EA-4C61-B859-F609E78C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31" y="4046708"/>
            <a:ext cx="2896130" cy="235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72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105400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1768" y="1905001"/>
            <a:ext cx="3817620" cy="2202543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20136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10200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8336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6472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20136" y="3444240"/>
            <a:ext cx="3642572" cy="548640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6997" y="1905001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6997" y="3095173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5400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9146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2890" y="4280340"/>
            <a:ext cx="421691" cy="58332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8909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7E87EA-BCFB-41EF-B5B2-6BB6109E767F}"/>
              </a:ext>
            </a:extLst>
          </p:cNvPr>
          <p:cNvGrpSpPr/>
          <p:nvPr/>
        </p:nvGrpSpPr>
        <p:grpSpPr>
          <a:xfrm>
            <a:off x="9086850" y="5499904"/>
            <a:ext cx="2240355" cy="533400"/>
            <a:chOff x="9086850" y="5499904"/>
            <a:chExt cx="2240355" cy="533400"/>
          </a:xfrm>
        </p:grpSpPr>
        <p:grpSp>
          <p:nvGrpSpPr>
            <p:cNvPr id="44" name="Group 43"/>
            <p:cNvGrpSpPr/>
            <p:nvPr/>
          </p:nvGrpSpPr>
          <p:grpSpPr>
            <a:xfrm>
              <a:off x="9086850" y="5499904"/>
              <a:ext cx="609600" cy="533400"/>
              <a:chOff x="3998912" y="2209800"/>
              <a:chExt cx="609600" cy="533400"/>
            </a:xfrm>
          </p:grpSpPr>
          <p:sp>
            <p:nvSpPr>
              <p:cNvPr id="45" name="Rectangle: Folded Corner 4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630435" y="5499904"/>
              <a:ext cx="609600" cy="533400"/>
              <a:chOff x="3998912" y="2209800"/>
              <a:chExt cx="609600" cy="533400"/>
            </a:xfrm>
          </p:grpSpPr>
          <p:sp>
            <p:nvSpPr>
              <p:cNvPr id="57" name="Rectangle: Folded Corner 5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0174020" y="5499904"/>
              <a:ext cx="609600" cy="533400"/>
              <a:chOff x="3998912" y="2209800"/>
              <a:chExt cx="609600" cy="533400"/>
            </a:xfrm>
          </p:grpSpPr>
          <p:sp>
            <p:nvSpPr>
              <p:cNvPr id="60" name="Rectangle: Folded Corner 59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0717605" y="5499904"/>
              <a:ext cx="609600" cy="533400"/>
              <a:chOff x="3998912" y="2209800"/>
              <a:chExt cx="609600" cy="533400"/>
            </a:xfrm>
          </p:grpSpPr>
          <p:sp>
            <p:nvSpPr>
              <p:cNvPr id="63" name="Rectangle: Folded Corner 6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DCFAD8-0451-4DFD-BC3E-C11FC2EDAC46}"/>
              </a:ext>
            </a:extLst>
          </p:cNvPr>
          <p:cNvGrpSpPr/>
          <p:nvPr/>
        </p:nvGrpSpPr>
        <p:grpSpPr>
          <a:xfrm>
            <a:off x="6552724" y="5499904"/>
            <a:ext cx="2240355" cy="533400"/>
            <a:chOff x="6552724" y="5499904"/>
            <a:chExt cx="2240355" cy="533400"/>
          </a:xfrm>
        </p:grpSpPr>
        <p:grpSp>
          <p:nvGrpSpPr>
            <p:cNvPr id="67" name="Group 66"/>
            <p:cNvGrpSpPr/>
            <p:nvPr/>
          </p:nvGrpSpPr>
          <p:grpSpPr>
            <a:xfrm>
              <a:off x="6552724" y="5499904"/>
              <a:ext cx="609600" cy="533400"/>
              <a:chOff x="3998912" y="2209800"/>
              <a:chExt cx="609600" cy="533400"/>
            </a:xfrm>
          </p:grpSpPr>
          <p:sp>
            <p:nvSpPr>
              <p:cNvPr id="77" name="Rectangle: Folded Corner 7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7096309" y="5499904"/>
              <a:ext cx="609600" cy="533400"/>
              <a:chOff x="3998912" y="2209800"/>
              <a:chExt cx="609600" cy="533400"/>
            </a:xfrm>
          </p:grpSpPr>
          <p:sp>
            <p:nvSpPr>
              <p:cNvPr id="75" name="Rectangle: Folded Corner 7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639894" y="5499904"/>
              <a:ext cx="609600" cy="533400"/>
              <a:chOff x="3998912" y="2209800"/>
              <a:chExt cx="609600" cy="533400"/>
            </a:xfrm>
          </p:grpSpPr>
          <p:sp>
            <p:nvSpPr>
              <p:cNvPr id="73" name="Rectangle: Folded Corner 7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183479" y="5499904"/>
              <a:ext cx="609600" cy="533400"/>
              <a:chOff x="3998912" y="2209800"/>
              <a:chExt cx="609600" cy="533400"/>
            </a:xfrm>
          </p:grpSpPr>
          <p:sp>
            <p:nvSpPr>
              <p:cNvPr id="71" name="Rectangle: Folded Corner 7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table is the main </a:t>
            </a:r>
            <a:r>
              <a:rPr lang="en-US" b="1" dirty="0">
                <a:solidFill>
                  <a:schemeClr val="bg1"/>
                </a:solidFill>
              </a:rPr>
              <a:t>building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b="1" dirty="0">
                <a:solidFill>
                  <a:schemeClr val="bg1"/>
                </a:solidFill>
              </a:rPr>
              <a:t>record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entity</a:t>
            </a:r>
          </a:p>
          <a:p>
            <a:r>
              <a:rPr lang="en-US" dirty="0"/>
              <a:t>Columns (</a:t>
            </a:r>
            <a:r>
              <a:rPr lang="en-US" b="1" dirty="0">
                <a:solidFill>
                  <a:schemeClr val="bg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of data they contain</a:t>
            </a: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/>
          </p:nvPr>
        </p:nvGraphicFramePr>
        <p:xfrm>
          <a:off x="1634046" y="2471600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65773" y="4290942"/>
            <a:ext cx="1160292" cy="609716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6688" y="3401445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6488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252621" y="1701819"/>
            <a:ext cx="1588686" cy="609716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6488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94938" y="5057044"/>
            <a:ext cx="1064032" cy="609716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127379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pPr>
              <a:buClr>
                <a:schemeClr val="tx1"/>
              </a:buClr>
            </a:pPr>
            <a:r>
              <a:rPr lang="en-US" dirty="0"/>
              <a:t>Logically divided in four sections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  <a:endParaRPr lang="bg-B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73F56-8EFB-4AEA-9421-1E268A614D21}"/>
              </a:ext>
            </a:extLst>
          </p:cNvPr>
          <p:cNvGrpSpPr/>
          <p:nvPr/>
        </p:nvGrpSpPr>
        <p:grpSpPr>
          <a:xfrm>
            <a:off x="4487815" y="1140525"/>
            <a:ext cx="3143345" cy="2785431"/>
            <a:chOff x="3957377" y="1324586"/>
            <a:chExt cx="3805662" cy="3405231"/>
          </a:xfrm>
        </p:grpSpPr>
        <p:pic>
          <p:nvPicPr>
            <p:cNvPr id="10" name="Picture 4" descr="Image result for table">
              <a:extLst>
                <a:ext uri="{FF2B5EF4-FFF2-40B4-BE49-F238E27FC236}">
                  <a16:creationId xmlns:a16="http://schemas.microsoft.com/office/drawing/2014/main" id="{96182721-EA58-48C4-A7C4-4B3E8E341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377" y="2863489"/>
              <a:ext cx="2053062" cy="17332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table">
              <a:extLst>
                <a:ext uri="{FF2B5EF4-FFF2-40B4-BE49-F238E27FC236}">
                  <a16:creationId xmlns:a16="http://schemas.microsoft.com/office/drawing/2014/main" id="{E74A2065-6DD4-4F08-9805-17D960630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2864205"/>
              <a:ext cx="2209800" cy="186561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Облаковидно 2">
              <a:extLst>
                <a:ext uri="{FF2B5EF4-FFF2-40B4-BE49-F238E27FC236}">
                  <a16:creationId xmlns:a16="http://schemas.microsoft.com/office/drawing/2014/main" id="{B61E1B6F-1D96-49F2-84CB-0AC3468D981D}"/>
                </a:ext>
              </a:extLst>
            </p:cNvPr>
            <p:cNvSpPr/>
            <p:nvPr/>
          </p:nvSpPr>
          <p:spPr>
            <a:xfrm>
              <a:off x="5010314" y="1324586"/>
              <a:ext cx="2057400" cy="130806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pic>
          <p:nvPicPr>
            <p:cNvPr id="13" name="Picture 10" descr="Image result for hearth animated love">
              <a:extLst>
                <a:ext uri="{FF2B5EF4-FFF2-40B4-BE49-F238E27FC236}">
                  <a16:creationId xmlns:a16="http://schemas.microsoft.com/office/drawing/2014/main" id="{84A276AD-1BB6-4189-8C20-2FDBA2725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1496470"/>
              <a:ext cx="971550" cy="97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920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/>
          </p:nvPr>
        </p:nvGraphicFramePr>
        <p:xfrm>
          <a:off x="249991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246000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/>
          </p:nvPr>
        </p:nvGraphicFramePr>
        <p:xfrm>
          <a:off x="8526000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401139" y="2389495"/>
            <a:ext cx="3651422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612884" y="1137428"/>
            <a:ext cx="2424800" cy="609716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8067" y="4259238"/>
            <a:ext cx="6591869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5999" y="3007171"/>
            <a:ext cx="3573333" cy="609716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11570" y="4259239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11570" y="5624015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5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6011" y="1578369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split the data and introduce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  <a:r>
              <a:rPr lang="en-US" dirty="0"/>
              <a:t> between the tables to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b="1" dirty="0">
                <a:solidFill>
                  <a:schemeClr val="bg1"/>
                </a:solidFill>
              </a:rPr>
              <a:t>Foreign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one table pointing </a:t>
            </a:r>
            <a:br>
              <a:rPr lang="en-US" dirty="0"/>
            </a:br>
            <a:r>
              <a:rPr lang="en-US" dirty="0"/>
              <a:t>to the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another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/>
          </p:nvPr>
        </p:nvGraphicFramePr>
        <p:xfrm>
          <a:off x="407206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6922411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73407" y="4646152"/>
            <a:ext cx="2122116" cy="609716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730885" y="4414186"/>
            <a:ext cx="2083923" cy="609716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3681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Helps the client navigate the </a:t>
            </a:r>
            <a:r>
              <a:rPr lang="en-US" b="1" dirty="0">
                <a:solidFill>
                  <a:schemeClr val="bg1"/>
                </a:solidFill>
              </a:rPr>
              <a:t>schema</a:t>
            </a:r>
          </a:p>
          <a:p>
            <a:r>
              <a:rPr lang="en-US" dirty="0"/>
              <a:t>Explaining relations between tables:</a:t>
            </a:r>
            <a:endParaRPr lang="en-US" dirty="0">
              <a:solidFill>
                <a:srgbClr val="F3BE60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Diagrams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99544" y="4223657"/>
            <a:ext cx="43542" cy="7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5946" name="Group 465945"/>
          <p:cNvGrpSpPr/>
          <p:nvPr/>
        </p:nvGrpSpPr>
        <p:grpSpPr>
          <a:xfrm>
            <a:off x="1059542" y="3003680"/>
            <a:ext cx="9802327" cy="3406697"/>
            <a:chOff x="1030514" y="2974652"/>
            <a:chExt cx="9802327" cy="3406697"/>
          </a:xfrm>
        </p:grpSpPr>
        <p:cxnSp>
          <p:nvCxnSpPr>
            <p:cNvPr id="465930" name="Straight Connector 465929"/>
            <p:cNvCxnSpPr/>
            <p:nvPr/>
          </p:nvCxnSpPr>
          <p:spPr>
            <a:xfrm flipV="1">
              <a:off x="8049181" y="3721640"/>
              <a:ext cx="235759" cy="2517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932" name="Straight Connector 465931"/>
            <p:cNvCxnSpPr/>
            <p:nvPr/>
          </p:nvCxnSpPr>
          <p:spPr>
            <a:xfrm>
              <a:off x="8014615" y="3968840"/>
              <a:ext cx="251925" cy="2260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5945" name="Group 465944"/>
            <p:cNvGrpSpPr/>
            <p:nvPr/>
          </p:nvGrpSpPr>
          <p:grpSpPr>
            <a:xfrm>
              <a:off x="1030514" y="2974652"/>
              <a:ext cx="9802327" cy="3406697"/>
              <a:chOff x="928914" y="3182013"/>
              <a:chExt cx="9802327" cy="3406697"/>
            </a:xfrm>
          </p:grpSpPr>
          <p:cxnSp>
            <p:nvCxnSpPr>
              <p:cNvPr id="12" name="Elbow Connector 11"/>
              <p:cNvCxnSpPr/>
              <p:nvPr/>
            </p:nvCxnSpPr>
            <p:spPr>
              <a:xfrm>
                <a:off x="3451817" y="4193153"/>
                <a:ext cx="1085720" cy="1300179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/>
              <p:cNvCxnSpPr>
                <a:stCxn id="9" idx="1"/>
                <a:endCxn id="8" idx="3"/>
              </p:cNvCxnSpPr>
              <p:nvPr/>
            </p:nvCxnSpPr>
            <p:spPr>
              <a:xfrm rot="10800000" flipV="1">
                <a:off x="7123664" y="4188543"/>
                <a:ext cx="1036895" cy="1346907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5921" name="Group 465920"/>
              <p:cNvGrpSpPr/>
              <p:nvPr/>
            </p:nvGrpSpPr>
            <p:grpSpPr>
              <a:xfrm>
                <a:off x="4569148" y="4188543"/>
                <a:ext cx="2554515" cy="2400167"/>
                <a:chOff x="4569148" y="4188543"/>
                <a:chExt cx="2554515" cy="2400167"/>
              </a:xfrm>
            </p:grpSpPr>
            <p:sp>
              <p:nvSpPr>
                <p:cNvPr id="8" name="Rounded Rectangle 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4807082" y="4188543"/>
                  <a:ext cx="2133600" cy="10103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 </a:t>
                  </a:r>
                  <a:r>
                    <a:rPr lang="en-US" sz="2400" noProof="1"/>
                    <a:t>ClientsOrders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/>
                <p:cNvSpPr txBox="1"/>
                <p:nvPr/>
              </p:nvSpPr>
              <p:spPr>
                <a:xfrm>
                  <a:off x="4736485" y="512156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l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8176726" y="3206021"/>
                <a:ext cx="2554515" cy="2106518"/>
                <a:chOff x="4569148" y="4482192"/>
                <a:chExt cx="2554515" cy="2106518"/>
              </a:xfrm>
            </p:grpSpPr>
            <p:sp>
              <p:nvSpPr>
                <p:cNvPr id="78" name="Rounded Rectangle 7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4613826" y="4526684"/>
                  <a:ext cx="245178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Clients</a:t>
                  </a:r>
                  <a:endParaRPr lang="bg-BG" sz="2400" dirty="0"/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/>
                <p:cNvSpPr txBox="1"/>
                <p:nvPr/>
              </p:nvSpPr>
              <p:spPr>
                <a:xfrm>
                  <a:off x="4734218" y="511999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465936" name="Group 465935"/>
              <p:cNvGrpSpPr/>
              <p:nvPr/>
            </p:nvGrpSpPr>
            <p:grpSpPr>
              <a:xfrm>
                <a:off x="928914" y="3182013"/>
                <a:ext cx="2839755" cy="2106518"/>
                <a:chOff x="928914" y="3182013"/>
                <a:chExt cx="2839755" cy="2106518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928914" y="3182013"/>
                  <a:ext cx="2554515" cy="2106518"/>
                  <a:chOff x="4569148" y="4482192"/>
                  <a:chExt cx="2554515" cy="2106518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 bwMode="auto">
                  <a:xfrm>
                    <a:off x="4569149" y="4482192"/>
                    <a:ext cx="2554514" cy="2106518"/>
                  </a:xfrm>
                  <a:prstGeom prst="roundRect">
                    <a:avLst/>
                  </a:prstGeom>
                  <a:solidFill>
                    <a:schemeClr val="bg2">
                      <a:alpha val="80000"/>
                    </a:schemeClr>
                  </a:solidFill>
                  <a:ln w="76200">
                    <a:solidFill>
                      <a:schemeClr val="tx1">
                        <a:alpha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001">
                    <a:schemeClr val="dk2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bg-BG" sz="2800" b="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4569148" y="5212973"/>
                    <a:ext cx="2554514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4671882" y="4535851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 Orders</a:t>
                    </a:r>
                    <a:endParaRPr lang="bg-BG" sz="2400" dirty="0"/>
                  </a:p>
                </p:txBody>
              </p: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4569148" y="6133457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4569148" y="5690772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732188" y="5184233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</a:t>
                    </a:r>
                    <a:r>
                      <a:rPr lang="en-US" sz="2000" dirty="0"/>
                      <a:t>OrderID</a:t>
                    </a:r>
                    <a:endParaRPr lang="bg-BG" sz="2000" dirty="0"/>
                  </a:p>
                </p:txBody>
              </p:sp>
            </p:grp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3499596" y="4188543"/>
                  <a:ext cx="269073" cy="20931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3474545" y="3935383"/>
                  <a:ext cx="269072" cy="2453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ABEEC08-35CB-4A93-8A86-5F9EEDFFC0E3}"/>
              </a:ext>
            </a:extLst>
          </p:cNvPr>
          <p:cNvSpPr txBox="1"/>
          <p:nvPr/>
        </p:nvSpPr>
        <p:spPr>
          <a:xfrm>
            <a:off x="4867112" y="5439118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 </a:t>
            </a:r>
            <a:r>
              <a:rPr lang="en-US" sz="2000" noProof="1"/>
              <a:t>OrderID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9A4E6E-D61E-4C50-BF89-97935BA748E8}"/>
              </a:ext>
            </a:extLst>
          </p:cNvPr>
          <p:cNvSpPr txBox="1"/>
          <p:nvPr/>
        </p:nvSpPr>
        <p:spPr>
          <a:xfrm>
            <a:off x="1237097" y="415305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</a:t>
            </a:r>
            <a:r>
              <a:rPr lang="en-US" sz="2000" dirty="0"/>
              <a:t>Price</a:t>
            </a:r>
            <a:endParaRPr lang="bg-BG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71C280-10FE-4F8F-BD89-FB8FFD8C96B5}"/>
              </a:ext>
            </a:extLst>
          </p:cNvPr>
          <p:cNvSpPr txBox="1"/>
          <p:nvPr/>
        </p:nvSpPr>
        <p:spPr>
          <a:xfrm>
            <a:off x="8353212" y="412074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</a:t>
            </a:r>
            <a:r>
              <a:rPr lang="en-US" sz="2000" dirty="0"/>
              <a:t>Name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586392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Programmability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07295"/>
            <a:ext cx="10961783" cy="499819"/>
          </a:xfrm>
        </p:spPr>
        <p:txBody>
          <a:bodyPr/>
          <a:lstStyle/>
          <a:p>
            <a:r>
              <a:rPr lang="en-US" dirty="0"/>
              <a:t>Customizing Database Behavior</a:t>
            </a:r>
          </a:p>
          <a:p>
            <a:endParaRPr lang="bg-BG" dirty="0"/>
          </a:p>
        </p:txBody>
      </p: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6596741" y="2714959"/>
            <a:ext cx="0" cy="377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3" idx="0"/>
          </p:cNvCxnSpPr>
          <p:nvPr/>
        </p:nvCxnSpPr>
        <p:spPr>
          <a:xfrm>
            <a:off x="6596741" y="3719665"/>
            <a:ext cx="0" cy="2685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/>
          <p:cNvCxnSpPr>
            <a:stCxn id="8" idx="3"/>
            <a:endCxn id="10" idx="0"/>
          </p:cNvCxnSpPr>
          <p:nvPr/>
        </p:nvCxnSpPr>
        <p:spPr>
          <a:xfrm>
            <a:off x="6927795" y="2401543"/>
            <a:ext cx="782491" cy="395309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1B5E179C-D77D-4CC7-BD7C-DDCA4F69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49575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Programmability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 database can further be customized with reusable code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calculate and store the weekly revenue based on recorded </a:t>
            </a:r>
            <a:br>
              <a:rPr lang="en-US" dirty="0"/>
            </a:br>
            <a:r>
              <a:rPr lang="en-US" dirty="0"/>
              <a:t>sales in the database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– receive </a:t>
            </a: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b="1" dirty="0">
                <a:solidFill>
                  <a:schemeClr val="bg1"/>
                </a:solidFill>
              </a:rPr>
              <a:t>result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get the age of a person using their birthdate and current </a:t>
            </a:r>
            <a:br>
              <a:rPr lang="en-US" dirty="0"/>
            </a:br>
            <a:r>
              <a:rPr lang="en-US" dirty="0"/>
              <a:t>date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when a record is deleted, write it to an archive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pic>
        <p:nvPicPr>
          <p:cNvPr id="3082" name="Picture 10" descr="Ð ÐµÐ·ÑÐ»ÑÐ°Ñ Ñ Ð¸Ð·Ð¾Ð±ÑÐ°Ð¶ÐµÐ½Ð¸Ðµ Ð·Ð° sql server png">
            <a:extLst>
              <a:ext uri="{FF2B5EF4-FFF2-40B4-BE49-F238E27FC236}">
                <a16:creationId xmlns:a16="http://schemas.microsoft.com/office/drawing/2014/main" id="{D87D64C2-9B46-41DD-97B7-0B78DBF6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72" y="1237422"/>
            <a:ext cx="2897256" cy="289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(1-bit),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(32-bit),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BIGINT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(64-bit)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REAL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DECIMAL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scale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precision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MONEY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– </a:t>
            </a:r>
            <a:r>
              <a:rPr lang="en-US" dirty="0"/>
              <a:t>for money (precise) operations</a:t>
            </a:r>
            <a:endParaRPr lang="en-US" noProof="1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Textual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NVARCHAR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Unicode </a:t>
            </a:r>
            <a:r>
              <a:rPr lang="en-US" dirty="0"/>
              <a:t>variable size string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NTEXT</a:t>
            </a:r>
            <a:r>
              <a:rPr lang="en-US" noProof="1"/>
              <a:t> – text data block (unlimited size)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data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length sequence of bits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dirty="0"/>
              <a:t> – </a:t>
            </a:r>
            <a:r>
              <a:rPr lang="en-US" dirty="0"/>
              <a:t>a sequence of bits,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1-8000</a:t>
            </a:r>
            <a:r>
              <a:rPr lang="en-US" dirty="0"/>
              <a:t> bytes or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MAX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(2GB)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/>
              <a:t>Date and time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DATE</a:t>
            </a:r>
            <a:r>
              <a:rPr lang="en-US" dirty="0"/>
              <a:t> – date in 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0001-01-01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9999-12-31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/>
              <a:t>date and time with precision of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1/300</a:t>
            </a:r>
            <a:r>
              <a:rPr lang="bg-BG" dirty="0"/>
              <a:t> </a:t>
            </a:r>
            <a:r>
              <a:rPr lang="en-US" dirty="0"/>
              <a:t>sec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SMALLDATETIME</a:t>
            </a:r>
            <a:r>
              <a:rPr lang="en-US" dirty="0"/>
              <a:t> – date and time (1 minute precision)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Modeling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15109" y="6310705"/>
            <a:ext cx="10961783" cy="499819"/>
          </a:xfrm>
        </p:spPr>
        <p:txBody>
          <a:bodyPr/>
          <a:lstStyle/>
          <a:p>
            <a:r>
              <a:rPr lang="en-US" dirty="0"/>
              <a:t>Data Definition using SSMS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10242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6988513-1D55-4D43-8BD2-8B974E2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71" y="1428629"/>
            <a:ext cx="3248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Select </a:t>
            </a:r>
            <a:r>
              <a:rPr lang="en-US" sz="3200" b="1" dirty="0">
                <a:solidFill>
                  <a:schemeClr val="bg1"/>
                </a:solidFill>
              </a:rPr>
              <a:t>New Database </a:t>
            </a:r>
            <a:r>
              <a:rPr lang="en-US" sz="3200" dirty="0"/>
              <a:t>from the </a:t>
            </a:r>
            <a:r>
              <a:rPr lang="en-US" sz="3200" b="1" dirty="0">
                <a:solidFill>
                  <a:schemeClr val="bg1"/>
                </a:solidFill>
              </a:rPr>
              <a:t>context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menu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under "Databases„</a:t>
            </a:r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r>
              <a:rPr lang="en-US" sz="3200" dirty="0"/>
              <a:t>You may need to </a:t>
            </a:r>
            <a:r>
              <a:rPr lang="en-US" sz="3200" b="1" dirty="0">
                <a:solidFill>
                  <a:schemeClr val="bg1"/>
                </a:solidFill>
              </a:rPr>
              <a:t>Refresh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[F5] </a:t>
            </a:r>
            <a:r>
              <a:rPr lang="en-US" sz="3200" dirty="0"/>
              <a:t>to see the results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6" y="2089489"/>
            <a:ext cx="3238085" cy="316577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Arrow: Right 4"/>
          <p:cNvSpPr/>
          <p:nvPr/>
        </p:nvSpPr>
        <p:spPr>
          <a:xfrm>
            <a:off x="4060481" y="3383062"/>
            <a:ext cx="705468" cy="52317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2507"/>
          <a:stretch/>
        </p:blipFill>
        <p:spPr>
          <a:xfrm>
            <a:off x="4905786" y="2089489"/>
            <a:ext cx="5851861" cy="316577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900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menu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under "Tables" inside the desired database</a:t>
            </a: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en-US" dirty="0"/>
              <a:t>Table name can be set from its </a:t>
            </a:r>
            <a:r>
              <a:rPr lang="en-US" b="1" dirty="0">
                <a:solidFill>
                  <a:schemeClr val="bg1"/>
                </a:solidFill>
              </a:rPr>
              <a:t>Properties [F4] </a:t>
            </a:r>
            <a:r>
              <a:rPr lang="en-US" dirty="0"/>
              <a:t>or when it is </a:t>
            </a:r>
            <a:r>
              <a:rPr lang="en-US" b="1" dirty="0">
                <a:solidFill>
                  <a:schemeClr val="bg1"/>
                </a:solidFill>
              </a:rPr>
              <a:t>saved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182" r="8737" b="5455"/>
          <a:stretch/>
        </p:blipFill>
        <p:spPr>
          <a:xfrm>
            <a:off x="973977" y="2133599"/>
            <a:ext cx="3581400" cy="3200400"/>
          </a:xfrm>
          <a:prstGeom prst="rect">
            <a:avLst/>
          </a:prstGeom>
        </p:spPr>
      </p:pic>
      <p:sp>
        <p:nvSpPr>
          <p:cNvPr id="6" name="Arrow: Right 6"/>
          <p:cNvSpPr/>
          <p:nvPr/>
        </p:nvSpPr>
        <p:spPr>
          <a:xfrm>
            <a:off x="4688572" y="3543295"/>
            <a:ext cx="665767" cy="480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E2CC8-B5E1-4FB5-85D5-0D3B1B2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534" y="3052937"/>
            <a:ext cx="5588806" cy="15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8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Setting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on a column: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780"/>
          <a:stretch/>
        </p:blipFill>
        <p:spPr>
          <a:xfrm>
            <a:off x="2716678" y="2720789"/>
            <a:ext cx="6611472" cy="21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value in the column</a:t>
            </a:r>
            <a:r>
              <a:rPr lang="bg-BG" dirty="0"/>
              <a:t> </a:t>
            </a:r>
            <a:r>
              <a:rPr lang="en-US" dirty="0"/>
              <a:t>is automatically </a:t>
            </a:r>
            <a:br>
              <a:rPr lang="en-US" dirty="0"/>
            </a:br>
            <a:r>
              <a:rPr lang="en-US" dirty="0"/>
              <a:t>incremented when a new record is added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These values cannot be assigned manually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the initial number (1 by default)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Increment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– how much each consecutive value is </a:t>
            </a:r>
            <a:br>
              <a:rPr lang="en-US" dirty="0"/>
            </a:br>
            <a:r>
              <a:rPr lang="en-US" dirty="0"/>
              <a:t>incremented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an</a:t>
            </a:r>
            <a:r>
              <a:rPr lang="bg-BG" dirty="0"/>
              <a:t> </a:t>
            </a:r>
            <a:r>
              <a:rPr lang="en-US" dirty="0"/>
              <a:t>identity</a:t>
            </a:r>
            <a:r>
              <a:rPr lang="bg-BG" dirty="0"/>
              <a:t> </a:t>
            </a:r>
            <a:r>
              <a:rPr lang="en-US" dirty="0"/>
              <a:t>through the</a:t>
            </a:r>
            <a:r>
              <a:rPr lang="bg-BG" dirty="0"/>
              <a:t> </a:t>
            </a: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Column Properties</a:t>
            </a:r>
            <a:r>
              <a:rPr lang="en-US" dirty="0"/>
              <a:t>" window: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185" y="2238376"/>
            <a:ext cx="526245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373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</p:txBody>
      </p:sp>
    </p:spTree>
    <p:extLst>
      <p:ext uri="{BB962C8B-B14F-4D97-AF65-F5344CB8AC3E}">
        <p14:creationId xmlns:p14="http://schemas.microsoft.com/office/powerpoint/2010/main" val="13480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b="1" dirty="0">
                <a:solidFill>
                  <a:schemeClr val="bg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modify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records with Management Studio</a:t>
            </a:r>
          </a:p>
          <a:p>
            <a:r>
              <a:rPr lang="en-US" dirty="0"/>
              <a:t>To insert or edit a record, click </a:t>
            </a:r>
            <a:r>
              <a:rPr lang="en-US" b="1" dirty="0">
                <a:solidFill>
                  <a:schemeClr val="bg1"/>
                </a:solidFill>
              </a:rPr>
              <a:t>Edit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8" t="8889" r="9468" b="15556"/>
          <a:stretch/>
        </p:blipFill>
        <p:spPr>
          <a:xfrm>
            <a:off x="871345" y="2740565"/>
            <a:ext cx="3662774" cy="3042034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666960" y="3870107"/>
            <a:ext cx="625251" cy="5190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386"/>
          <a:stretch/>
        </p:blipFill>
        <p:spPr>
          <a:xfrm>
            <a:off x="5420084" y="2656911"/>
            <a:ext cx="6147916" cy="312125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786012" y="5812782"/>
            <a:ext cx="5416060" cy="578134"/>
          </a:xfrm>
          <a:prstGeom prst="wedgeRoundRectCallout">
            <a:avLst>
              <a:gd name="adj1" fmla="val -40740"/>
              <a:gd name="adj2" fmla="val -9975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 data at the end to add a new row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3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retrieve records, click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received information can be customized with </a:t>
            </a:r>
            <a:r>
              <a:rPr lang="en-US" b="1" dirty="0">
                <a:solidFill>
                  <a:schemeClr val="bg1"/>
                </a:solidFill>
              </a:rPr>
              <a:t>SQL queries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95"/>
          <a:stretch/>
        </p:blipFill>
        <p:spPr>
          <a:xfrm>
            <a:off x="784271" y="2261901"/>
            <a:ext cx="3645590" cy="3026350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548702" y="3567114"/>
            <a:ext cx="668643" cy="5265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28"/>
          <a:stretch/>
        </p:blipFill>
        <p:spPr>
          <a:xfrm>
            <a:off x="5336187" y="2261901"/>
            <a:ext cx="6155366" cy="30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change the properties of a table after its creation</a:t>
            </a:r>
          </a:p>
          <a:p>
            <a:r>
              <a:rPr lang="en-US" dirty="0"/>
              <a:t>Select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from the table's context menu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894"/>
          <a:stretch/>
        </p:blipFill>
        <p:spPr>
          <a:xfrm>
            <a:off x="640809" y="2598176"/>
            <a:ext cx="4619215" cy="3802625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402535" y="4194687"/>
            <a:ext cx="942534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81" y="3546987"/>
            <a:ext cx="5063613" cy="190500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95954" y="5643482"/>
            <a:ext cx="4867421" cy="447829"/>
          </a:xfrm>
          <a:prstGeom prst="wedgeRoundRectCallout">
            <a:avLst>
              <a:gd name="adj1" fmla="val -37106"/>
              <a:gd name="adj2" fmla="val -11170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Changes cannot conflict with existing rules!</a:t>
            </a:r>
            <a:endParaRPr lang="bg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78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20431"/>
            <a:ext cx="10961783" cy="499819"/>
          </a:xfrm>
        </p:spPr>
        <p:txBody>
          <a:bodyPr/>
          <a:lstStyle/>
          <a:p>
            <a:r>
              <a:rPr lang="en-US" dirty="0"/>
              <a:t>Data Definition using T-SQL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4100" name="Picture 4" descr="Ð ÐµÐ·ÑÐ»ÑÐ°Ñ Ñ Ð¸Ð·Ð¾Ð±ÑÐ°Ð¶ÐµÐ½Ð¸Ðµ Ð·Ð° query png">
            <a:extLst>
              <a:ext uri="{FF2B5EF4-FFF2-40B4-BE49-F238E27FC236}">
                <a16:creationId xmlns:a16="http://schemas.microsoft.com/office/drawing/2014/main" id="{B4F84FFF-E90B-499C-8241-2AEA2FA7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82" y="1534178"/>
            <a:ext cx="2498035" cy="24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b="1" dirty="0">
                <a:solidFill>
                  <a:schemeClr val="bg1"/>
                </a:solidFill>
              </a:rPr>
              <a:t>control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SQL keywords are traditionally </a:t>
            </a:r>
            <a:r>
              <a:rPr lang="en-US" b="1" dirty="0">
                <a:solidFill>
                  <a:schemeClr val="bg1"/>
                </a:solidFill>
              </a:rPr>
              <a:t>capitalized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54587" y="3616569"/>
            <a:ext cx="6882829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DATABASE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906042" y="2684664"/>
            <a:ext cx="2465363" cy="550363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1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Creation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4294967295"/>
          </p:nvPr>
        </p:nvSpPr>
        <p:spPr bwMode="auto">
          <a:xfrm>
            <a:off x="2419644" y="1797050"/>
            <a:ext cx="7315200" cy="3668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int 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LastName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Rectangle: Rounded Corners 12"/>
          <p:cNvSpPr/>
          <p:nvPr/>
        </p:nvSpPr>
        <p:spPr>
          <a:xfrm>
            <a:off x="2894643" y="4378715"/>
            <a:ext cx="1941194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480300" y="2413975"/>
            <a:ext cx="2881869" cy="523999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attributes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9992" y="5202533"/>
            <a:ext cx="1801924" cy="522188"/>
          </a:xfrm>
          <a:prstGeom prst="wedgeRoundRectCallout">
            <a:avLst>
              <a:gd name="adj1" fmla="val -48930"/>
              <a:gd name="adj2" fmla="val -1258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19960" y="5438570"/>
            <a:ext cx="2492717" cy="497996"/>
          </a:xfrm>
          <a:prstGeom prst="wedgeRoundRectCallout">
            <a:avLst>
              <a:gd name="adj1" fmla="val -6037"/>
              <a:gd name="adj2" fmla="val -130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78DEEA80-B426-444B-98F3-3964F9E4607C}"/>
              </a:ext>
            </a:extLst>
          </p:cNvPr>
          <p:cNvSpPr/>
          <p:nvPr/>
        </p:nvSpPr>
        <p:spPr>
          <a:xfrm>
            <a:off x="4950461" y="4378716"/>
            <a:ext cx="2529839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F9297EF3-D174-4ED7-B594-2C3D41A29471}"/>
              </a:ext>
            </a:extLst>
          </p:cNvPr>
          <p:cNvSpPr/>
          <p:nvPr/>
        </p:nvSpPr>
        <p:spPr>
          <a:xfrm>
            <a:off x="6912293" y="3362931"/>
            <a:ext cx="1944688" cy="49787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9DA28A83-547E-448D-9FBA-384C606E5B39}"/>
              </a:ext>
            </a:extLst>
          </p:cNvPr>
          <p:cNvSpPr/>
          <p:nvPr/>
        </p:nvSpPr>
        <p:spPr>
          <a:xfrm>
            <a:off x="5369560" y="1796809"/>
            <a:ext cx="1508760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263445" y="1129583"/>
            <a:ext cx="2433710" cy="441198"/>
          </a:xfrm>
          <a:prstGeom prst="wedgeRoundRectCallout">
            <a:avLst>
              <a:gd name="adj1" fmla="val -41025"/>
              <a:gd name="adj2" fmla="val 9323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09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get all records from a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limit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rows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columns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3600" y="2261901"/>
            <a:ext cx="7924802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1" y="5018094"/>
            <a:ext cx="7924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 TOP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(5)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 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230859" y="4360141"/>
            <a:ext cx="2642295" cy="524482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columns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686929" y="4248443"/>
            <a:ext cx="2766049" cy="524482"/>
          </a:xfrm>
          <a:prstGeom prst="wedgeRoundRectCallout">
            <a:avLst>
              <a:gd name="adj1" fmla="val 37336"/>
              <a:gd name="adj2" fmla="val 9256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records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5870265"/>
            <a:ext cx="10961783" cy="499819"/>
          </a:xfrm>
        </p:spPr>
        <p:txBody>
          <a:bodyPr/>
          <a:lstStyle/>
          <a:p>
            <a:r>
              <a:rPr lang="en-US" dirty="0"/>
              <a:t>Adding Rules, Constraints and Relationships</a:t>
            </a:r>
          </a:p>
          <a:p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56" y="1436228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Identity (auto-increment)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Unique constraint – no repeating values in entire table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0062" y="1888146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80062" y="3505402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 PRIMARY 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IDENTITY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80062" y="5147651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300269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value – if not specified (otherwise set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pPr>
              <a:spcBef>
                <a:spcPts val="9000"/>
              </a:spcBef>
            </a:pPr>
            <a:r>
              <a:rPr lang="en-US" dirty="0"/>
              <a:t>Value constraint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8612" y="1999906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 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97024" y="3834171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Kelvin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</a:p>
        </p:txBody>
      </p:sp>
    </p:spTree>
    <p:extLst>
      <p:ext uri="{BB962C8B-B14F-4D97-AF65-F5344CB8AC3E}">
        <p14:creationId xmlns:p14="http://schemas.microsoft.com/office/powerpoint/2010/main" val="25579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Management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25863"/>
            <a:ext cx="10961783" cy="499819"/>
          </a:xfrm>
        </p:spPr>
        <p:txBody>
          <a:bodyPr/>
          <a:lstStyle/>
          <a:p>
            <a:r>
              <a:rPr lang="en-US" dirty="0"/>
              <a:t>When Do We Need a Database?</a:t>
            </a:r>
          </a:p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06" y="1671771"/>
            <a:ext cx="2744966" cy="19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48567"/>
            <a:ext cx="10961783" cy="499819"/>
          </a:xfrm>
        </p:spPr>
        <p:txBody>
          <a:bodyPr/>
          <a:lstStyle/>
          <a:p>
            <a:r>
              <a:rPr lang="en-US" dirty="0"/>
              <a:t>Changing Table Properties After Creation</a:t>
            </a:r>
          </a:p>
          <a:p>
            <a:endParaRPr lang="bg-BG" dirty="0"/>
          </a:p>
          <a:p>
            <a:endParaRPr lang="bg-BG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61393" y="1099613"/>
            <a:ext cx="2382130" cy="3057120"/>
            <a:chOff x="4679852" y="1029274"/>
            <a:chExt cx="2382130" cy="30571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634" y="1779328"/>
              <a:ext cx="1111348" cy="111134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652" y="1029274"/>
              <a:ext cx="1111348" cy="11113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26" y="2975046"/>
              <a:ext cx="1111348" cy="111134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52" y="2203379"/>
              <a:ext cx="1111348" cy="111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ALTER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TABLE</a:t>
            </a: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Adding a column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6224" y="2140989"/>
            <a:ext cx="6556376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6300" y="4167991"/>
            <a:ext cx="65463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Salary DECIMAL(15, 2)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305800" y="3047354"/>
            <a:ext cx="2048022" cy="712530"/>
          </a:xfrm>
          <a:prstGeom prst="wedgeRoundRectCallout">
            <a:avLst>
              <a:gd name="adj1" fmla="val -68848"/>
              <a:gd name="adj2" fmla="val -6364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28800" y="5815004"/>
            <a:ext cx="2743200" cy="582187"/>
          </a:xfrm>
          <a:prstGeom prst="wedgeRoundRectCallout">
            <a:avLst>
              <a:gd name="adj1" fmla="val 40454"/>
              <a:gd name="adj2" fmla="val -10554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9400" y="5815004"/>
            <a:ext cx="1909689" cy="582187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8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Modify data type of existing column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20824" y="2172037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COLUMN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FullName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20824" y="4446756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VARCHAR(100)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2800" y="1949023"/>
            <a:ext cx="2248486" cy="700710"/>
          </a:xfrm>
          <a:prstGeom prst="wedgeRoundRectCallout">
            <a:avLst>
              <a:gd name="adj1" fmla="val -49380"/>
              <a:gd name="adj2" fmla="val 9497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478756" y="5842857"/>
            <a:ext cx="216203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00642" y="5865970"/>
            <a:ext cx="239581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3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81200" y="1875623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(Id)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38536" y="1531487"/>
            <a:ext cx="2438400" cy="710347"/>
          </a:xfrm>
          <a:prstGeom prst="wedgeRoundRectCallout">
            <a:avLst>
              <a:gd name="adj1" fmla="val -81543"/>
              <a:gd name="adj2" fmla="val 4593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249113" y="3293172"/>
            <a:ext cx="2740144" cy="662124"/>
          </a:xfrm>
          <a:prstGeom prst="wedgeRoundRectCallout">
            <a:avLst>
              <a:gd name="adj1" fmla="val -68597"/>
              <a:gd name="adj2" fmla="val -4350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81200" y="4554861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65364" y="4238513"/>
            <a:ext cx="2693036" cy="735383"/>
          </a:xfrm>
          <a:prstGeom prst="wedgeRoundRectCallout">
            <a:avLst>
              <a:gd name="adj1" fmla="val -46058"/>
              <a:gd name="adj2" fmla="val 8705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944709" y="5846188"/>
            <a:ext cx="2608448" cy="755616"/>
          </a:xfrm>
          <a:prstGeom prst="wedgeRoundRectCallout">
            <a:avLst>
              <a:gd name="adj1" fmla="val -62657"/>
              <a:gd name="adj2" fmla="val -4624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0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Set default value</a:t>
            </a:r>
          </a:p>
          <a:p>
            <a:pPr>
              <a:spcBef>
                <a:spcPts val="14400"/>
              </a:spcBef>
            </a:pPr>
            <a:r>
              <a:rPr lang="en-US" dirty="0"/>
              <a:t>Add check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17630" y="1914023"/>
            <a:ext cx="4921563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Balance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573440" y="2204356"/>
            <a:ext cx="1994166" cy="728140"/>
          </a:xfrm>
          <a:prstGeom prst="wedgeRoundRectCallout">
            <a:avLst>
              <a:gd name="adj1" fmla="val -80386"/>
              <a:gd name="adj2" fmla="val 2428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888765" y="3167554"/>
            <a:ext cx="2170829" cy="611003"/>
          </a:xfrm>
          <a:prstGeom prst="wedgeRoundRectCallout">
            <a:avLst>
              <a:gd name="adj1" fmla="val -70913"/>
              <a:gd name="adj2" fmla="val -37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3127" y="4439297"/>
            <a:ext cx="725315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InstrumentReadings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PositiveValue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901337" y="4080985"/>
            <a:ext cx="1848949" cy="920822"/>
          </a:xfrm>
          <a:prstGeom prst="wedgeRoundRectCallout">
            <a:avLst>
              <a:gd name="adj1" fmla="val -61336"/>
              <a:gd name="adj2" fmla="val 769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02763" y="5765714"/>
            <a:ext cx="1791071" cy="631477"/>
          </a:xfrm>
          <a:prstGeom prst="wedgeRoundRectCallout">
            <a:avLst>
              <a:gd name="adj1" fmla="val -75126"/>
              <a:gd name="adj2" fmla="val -4382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0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bg-BG" dirty="0"/>
          </a:p>
        </p:txBody>
      </p:sp>
      <p:pic>
        <p:nvPicPr>
          <p:cNvPr id="6156" name="Picture 12" descr="Ð ÐµÐ·ÑÐ»ÑÐ°Ñ Ñ Ð¸Ð·Ð¾Ð±ÑÐ°Ð¶ÐµÐ½Ð¸Ðµ Ð·Ð° deleting data png">
            <a:extLst>
              <a:ext uri="{FF2B5EF4-FFF2-40B4-BE49-F238E27FC236}">
                <a16:creationId xmlns:a16="http://schemas.microsoft.com/office/drawing/2014/main" id="{6BC539B1-115F-4A85-B5C4-94DA0CB2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75" y="1086677"/>
            <a:ext cx="2826026" cy="282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Deleting structures is called </a:t>
            </a:r>
            <a:r>
              <a:rPr lang="en-US" sz="3600" b="1" dirty="0">
                <a:solidFill>
                  <a:schemeClr val="bg1"/>
                </a:solidFill>
              </a:rPr>
              <a:t>dropping</a:t>
            </a:r>
          </a:p>
          <a:p>
            <a:pPr lvl="1"/>
            <a:r>
              <a:rPr lang="en-US" sz="3600" dirty="0"/>
              <a:t>We can drop: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Keys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Constraints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Tables 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Entire </a:t>
            </a:r>
            <a:r>
              <a:rPr lang="en-US" sz="3400" b="1" dirty="0">
                <a:solidFill>
                  <a:schemeClr val="bg1"/>
                </a:solidFill>
              </a:rPr>
              <a:t>databases</a:t>
            </a:r>
          </a:p>
          <a:p>
            <a:r>
              <a:rPr lang="en-US" sz="3600" dirty="0"/>
              <a:t>Deleting all data in a table is called </a:t>
            </a:r>
            <a:r>
              <a:rPr lang="en-US" sz="3600" b="1" dirty="0">
                <a:solidFill>
                  <a:schemeClr val="bg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b="1" dirty="0">
                <a:solidFill>
                  <a:schemeClr val="bg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9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delete all records in a table</a:t>
            </a:r>
          </a:p>
          <a:p>
            <a:endParaRPr lang="en-US" dirty="0"/>
          </a:p>
          <a:p>
            <a:r>
              <a:rPr lang="en-US" dirty="0"/>
              <a:t>To drop a table – delete data and structure</a:t>
            </a:r>
          </a:p>
          <a:p>
            <a:endParaRPr lang="en-US" dirty="0"/>
          </a:p>
          <a:p>
            <a:r>
              <a:rPr lang="en-US" dirty="0"/>
              <a:t>To drop entire database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95330" y="1854230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95330" y="3307798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95330" y="4807369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AMS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991599" y="2649693"/>
            <a:ext cx="1991139" cy="674031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083062" y="4105362"/>
            <a:ext cx="1899138" cy="662639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145624" y="5785922"/>
            <a:ext cx="2226212" cy="729696"/>
          </a:xfrm>
          <a:prstGeom prst="wedgeRoundRectCallout">
            <a:avLst>
              <a:gd name="adj1" fmla="val -54665"/>
              <a:gd name="adj2" fmla="val -1058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82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Removing </a:t>
            </a:r>
            <a:r>
              <a:rPr lang="en-US" b="1" dirty="0">
                <a:solidFill>
                  <a:schemeClr val="bg1"/>
                </a:solidFill>
              </a:rPr>
              <a:t>constraint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includes </a:t>
            </a:r>
            <a:r>
              <a:rPr lang="en-US" b="1" dirty="0">
                <a:solidFill>
                  <a:schemeClr val="bg1"/>
                </a:solidFill>
              </a:rPr>
              <a:t>primary keys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check constraints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unique field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To remove default value (if not specified, revert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517" y="2522059"/>
            <a:ext cx="609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2517" y="4507241"/>
            <a:ext cx="609917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DEFAULT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46009" y="2379467"/>
            <a:ext cx="1810533" cy="639927"/>
          </a:xfrm>
          <a:prstGeom prst="wedgeRoundRectCallout">
            <a:avLst>
              <a:gd name="adj1" fmla="val -72270"/>
              <a:gd name="adj2" fmla="val 4825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521693" y="3164766"/>
            <a:ext cx="2732017" cy="700710"/>
          </a:xfrm>
          <a:prstGeom prst="wedgeRoundRectCallout">
            <a:avLst>
              <a:gd name="adj1" fmla="val -64098"/>
              <a:gd name="adj2" fmla="val 613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819417" y="4789493"/>
            <a:ext cx="1985765" cy="700710"/>
          </a:xfrm>
          <a:prstGeom prst="wedgeRoundRectCallout">
            <a:avLst>
              <a:gd name="adj1" fmla="val -80248"/>
              <a:gd name="adj2" fmla="val 1595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478949" y="5776230"/>
            <a:ext cx="2326233" cy="700710"/>
          </a:xfrm>
          <a:prstGeom prst="wedgeRoundRectCallout">
            <a:avLst>
              <a:gd name="adj1" fmla="val -70737"/>
              <a:gd name="adj2" fmla="val -5295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80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613" y="1606714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284" y="1559724"/>
            <a:ext cx="73334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RDBMS store and manage data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relations reduce repetition and complexity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columns have </a:t>
            </a:r>
            <a:r>
              <a:rPr lang="en-US" sz="3200" b="1" dirty="0">
                <a:solidFill>
                  <a:schemeClr val="bg1"/>
                </a:solidFill>
              </a:rPr>
              <a:t>fixed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types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We can use Management Studio to </a:t>
            </a:r>
            <a:r>
              <a:rPr lang="en-US" sz="3200" b="1" dirty="0">
                <a:solidFill>
                  <a:schemeClr val="bg1"/>
                </a:solidFill>
              </a:rPr>
              <a:t>create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1"/>
                </a:solidFill>
              </a:rPr>
              <a:t>customize</a:t>
            </a:r>
            <a:r>
              <a:rPr lang="en-US" sz="3200" dirty="0">
                <a:solidFill>
                  <a:schemeClr val="bg2"/>
                </a:solidFill>
              </a:rPr>
              <a:t> tables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SQL provides </a:t>
            </a:r>
            <a:r>
              <a:rPr lang="en-US" sz="3200" b="1" dirty="0">
                <a:solidFill>
                  <a:schemeClr val="bg1"/>
                </a:solidFill>
              </a:rPr>
              <a:t>greater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control</a:t>
            </a:r>
            <a:r>
              <a:rPr lang="en-US" sz="3200" dirty="0">
                <a:solidFill>
                  <a:schemeClr val="bg2"/>
                </a:solidFill>
              </a:rPr>
              <a:t> over actions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Conventional Data Storage</a:t>
            </a:r>
          </a:p>
          <a:p>
            <a:pPr lvl="1"/>
            <a:r>
              <a:rPr lang="en-US" dirty="0"/>
              <a:t>Notes</a:t>
            </a:r>
          </a:p>
          <a:p>
            <a:pPr lvl="1"/>
            <a:r>
              <a:rPr lang="en-US" dirty="0"/>
              <a:t>Receipts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61" y="3429000"/>
            <a:ext cx="2949575" cy="294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358728"/>
            <a:ext cx="3124563" cy="29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2" name="Liebherr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3" r="-10163"/>
          <a:stretch/>
        </p:blipFill>
        <p:spPr>
          <a:xfrm>
            <a:off x="1067387" y="5566366"/>
            <a:ext cx="61771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3" r="-45643" b="-5187"/>
          <a:stretch/>
        </p:blipFill>
        <p:spPr>
          <a:xfrm>
            <a:off x="6030356" y="3505305"/>
            <a:ext cx="204684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  <a:extLst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03" t="-8951" r="-47603" b="-8951"/>
          <a:stretch/>
        </p:blipFill>
        <p:spPr>
          <a:xfrm>
            <a:off x="7700671" y="5566366"/>
            <a:ext cx="342394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  <a:extLst/>
          </p:cNvPr>
          <p:cNvPicPr>
            <a:picLocks noChangeAspect="1" noChangeArrowheads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4" t="-10753" r="-47934" b="-10753"/>
          <a:stretch/>
        </p:blipFill>
        <p:spPr bwMode="auto">
          <a:xfrm>
            <a:off x="8498515" y="3505306"/>
            <a:ext cx="262609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5010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095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8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group related pieces of data into separate columns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vs. Management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5171099"/>
            <a:ext cx="11429998" cy="11865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787269" y="4346915"/>
            <a:ext cx="472856" cy="5512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91" y="1845802"/>
            <a:ext cx="2402641" cy="24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Storing data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b="1" dirty="0">
                <a:solidFill>
                  <a:schemeClr val="bg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b="1" dirty="0">
                <a:solidFill>
                  <a:schemeClr val="bg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folders png">
            <a:extLst>
              <a:ext uri="{FF2B5EF4-FFF2-40B4-BE49-F238E27FC236}">
                <a16:creationId xmlns:a16="http://schemas.microsoft.com/office/drawing/2014/main" id="{FCAAA1D7-556D-4E56-8FD7-1C72A214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1" y="2943433"/>
            <a:ext cx="3629854" cy="33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database is an </a:t>
            </a:r>
            <a:r>
              <a:rPr lang="en-US" b="1" dirty="0">
                <a:solidFill>
                  <a:schemeClr val="bg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Edgar </a:t>
            </a:r>
            <a:r>
              <a:rPr lang="en-US" dirty="0" err="1"/>
              <a:t>Codd</a:t>
            </a:r>
            <a:r>
              <a:rPr lang="en-US" dirty="0"/>
              <a:t>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elational 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ase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anagement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ystem provides </a:t>
            </a:r>
            <a:br>
              <a:rPr lang="en-US" dirty="0"/>
            </a:br>
            <a:r>
              <a:rPr lang="en-US" dirty="0"/>
              <a:t>tools to </a:t>
            </a:r>
            <a:r>
              <a:rPr lang="en-US" b="1" dirty="0">
                <a:solidFill>
                  <a:schemeClr val="bg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parses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requests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from the user and takes the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Engines</a:t>
            </a:r>
            <a:endParaRPr lang="bg-BG" dirty="0"/>
          </a:p>
        </p:txBody>
      </p:sp>
      <p:grpSp>
        <p:nvGrpSpPr>
          <p:cNvPr id="9" name="Group 8"/>
          <p:cNvGrpSpPr/>
          <p:nvPr/>
        </p:nvGrpSpPr>
        <p:grpSpPr>
          <a:xfrm>
            <a:off x="5086670" y="1295403"/>
            <a:ext cx="2018659" cy="2521856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8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15122</TotalTime>
  <Words>1561</Words>
  <Application>Microsoft Office PowerPoint</Application>
  <PresentationFormat>Widescreen</PresentationFormat>
  <Paragraphs>513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Introduction to Databases</vt:lpstr>
      <vt:lpstr>Table of Contents</vt:lpstr>
      <vt:lpstr>Questions</vt:lpstr>
      <vt:lpstr>PowerPoint Presentation</vt:lpstr>
      <vt:lpstr>Storage vs. Management</vt:lpstr>
      <vt:lpstr>Storage vs. Management (2)</vt:lpstr>
      <vt:lpstr>Storage vs. Management (3)</vt:lpstr>
      <vt:lpstr>Databases and RDBMS</vt:lpstr>
      <vt:lpstr>PowerPoint Presentation</vt:lpstr>
      <vt:lpstr>Database Engine Flow</vt:lpstr>
      <vt:lpstr>Download Clients &amp; Servers</vt:lpstr>
      <vt:lpstr>SQL Server Architecture</vt:lpstr>
      <vt:lpstr>Database Table Elements</vt:lpstr>
      <vt:lpstr>Structured Query Language</vt:lpstr>
      <vt:lpstr>PowerPoint Presentation</vt:lpstr>
      <vt:lpstr>Why Split Related Data?</vt:lpstr>
      <vt:lpstr>Related Tables</vt:lpstr>
      <vt:lpstr>Relational Diagrams</vt:lpstr>
      <vt:lpstr>PowerPoint Presentation</vt:lpstr>
      <vt:lpstr>Procedures, Functions and Triggers</vt:lpstr>
      <vt:lpstr>PowerPoint Presentation</vt:lpstr>
      <vt:lpstr>Data Types in SQL Server</vt:lpstr>
      <vt:lpstr>Data Types in SQL Server (2)</vt:lpstr>
      <vt:lpstr>PowerPoint Presentation</vt:lpstr>
      <vt:lpstr>Creating a New Database</vt:lpstr>
      <vt:lpstr>Creating Tables</vt:lpstr>
      <vt:lpstr>Creating Tables (2)</vt:lpstr>
      <vt:lpstr>Creating Tables (3)</vt:lpstr>
      <vt:lpstr>Creating Tables (4)</vt:lpstr>
      <vt:lpstr>Storing and Retrieving Data</vt:lpstr>
      <vt:lpstr>Storing and Retrieving Data (2)</vt:lpstr>
      <vt:lpstr>Altering Tables</vt:lpstr>
      <vt:lpstr>PowerPoint Presentation</vt:lpstr>
      <vt:lpstr>SQL Queries</vt:lpstr>
      <vt:lpstr>Table Creation in SQL</vt:lpstr>
      <vt:lpstr>Retrieve Records in SQL</vt:lpstr>
      <vt:lpstr>PowerPoint Presentation</vt:lpstr>
      <vt:lpstr>Custom Column Properties</vt:lpstr>
      <vt:lpstr>Custom Column Properties (2)</vt:lpstr>
      <vt:lpstr>PowerPoint Presentation</vt:lpstr>
      <vt:lpstr>Altering Tables Using SQL</vt:lpstr>
      <vt:lpstr>Altering Tables Using SQL (2)</vt:lpstr>
      <vt:lpstr>Altering Tables Using SQL (3)</vt:lpstr>
      <vt:lpstr>Altering Tables Using SQL (4)</vt:lpstr>
      <vt:lpstr>PowerPoint Presentation</vt:lpstr>
      <vt:lpstr>Deleting from Database</vt:lpstr>
      <vt:lpstr>Dropping and Truncating</vt:lpstr>
      <vt:lpstr>Dropping and Truncating (2)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Databases. Data Definition and Data Types</dc:title>
  <dc:subject>Databases Basics - MS SQL Server - Practical Training Course @ SoftUni</dc:subject>
  <dc:creator>Software University</dc:creator>
  <cp:keywords>Databases, SQL, programming, SoftUni, Software University, programming, software development, software engineering, course, database systems</cp:keywords>
  <dc:description>https://softuni.bg/opencourses/databases-basics-ms-sql-server</dc:description>
  <cp:lastModifiedBy>Stoyan</cp:lastModifiedBy>
  <cp:revision>456</cp:revision>
  <dcterms:created xsi:type="dcterms:W3CDTF">2018-05-23T13:08:44Z</dcterms:created>
  <dcterms:modified xsi:type="dcterms:W3CDTF">2019-01-14T09:52:56Z</dcterms:modified>
  <cp:category>db;databases;sql;programming;computer programming;software development</cp:category>
</cp:coreProperties>
</file>